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74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56" r:id="rId17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19"/>
      <p:bold r:id="rId20"/>
      <p:italic r:id="rId21"/>
      <p:boldItalic r:id="rId22"/>
    </p:embeddedFont>
    <p:embeddedFont>
      <p:font typeface="Montserrat Bold" panose="00000800000000000000" pitchFamily="2" charset="-52"/>
      <p:bold r:id="rId23"/>
    </p:embeddedFont>
    <p:embeddedFont>
      <p:font typeface="Montserrat ExtraBold" panose="00000900000000000000" pitchFamily="2" charset="-52"/>
      <p:bold r:id="rId24"/>
      <p:boldItalic r:id="rId25"/>
    </p:embeddedFont>
    <p:embeddedFont>
      <p:font typeface="Montserrat Medium" panose="00000600000000000000" pitchFamily="2" charset="-52"/>
      <p:regular r:id="rId26"/>
      <p:italic r:id="rId27"/>
    </p:embeddedFont>
    <p:embeddedFont>
      <p:font typeface="Montserrat Regular" panose="00000500000000000000" pitchFamily="2" charset="-52"/>
      <p:regular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pos="385">
          <p15:clr>
            <a:srgbClr val="A4A3A4"/>
          </p15:clr>
        </p15:guide>
        <p15:guide id="4" pos="5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201"/>
    <a:srgbClr val="A9675F"/>
    <a:srgbClr val="A4655C"/>
    <a:srgbClr val="A97D76"/>
    <a:srgbClr val="C8B92A"/>
    <a:srgbClr val="C9B929"/>
    <a:srgbClr val="C4B52C"/>
    <a:srgbClr val="E8D314"/>
    <a:srgbClr val="FFE500"/>
    <a:srgbClr val="3B39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9" autoAdjust="0"/>
    <p:restoredTop sz="95367" autoAdjust="0"/>
  </p:normalViewPr>
  <p:slideViewPr>
    <p:cSldViewPr>
      <p:cViewPr>
        <p:scale>
          <a:sx n="125" d="100"/>
          <a:sy n="125" d="100"/>
        </p:scale>
        <p:origin x="408" y="-48"/>
      </p:cViewPr>
      <p:guideLst>
        <p:guide orient="horz" pos="259"/>
        <p:guide orient="horz" pos="2981"/>
        <p:guide pos="385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381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71CC5-950C-438A-B23E-B87D9A663BB4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03B86-6683-42FE-9622-A31DAB8B5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765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07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30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7103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56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566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03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39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90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33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204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882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svg"/><Relationship Id="rId26" Type="http://schemas.openxmlformats.org/officeDocument/2006/relationships/image" Target="../media/image41.svg"/><Relationship Id="rId39" Type="http://schemas.openxmlformats.org/officeDocument/2006/relationships/image" Target="../media/image54.svg"/><Relationship Id="rId21" Type="http://schemas.openxmlformats.org/officeDocument/2006/relationships/image" Target="../media/image36.png"/><Relationship Id="rId34" Type="http://schemas.openxmlformats.org/officeDocument/2006/relationships/image" Target="../media/image49.png"/><Relationship Id="rId42" Type="http://schemas.openxmlformats.org/officeDocument/2006/relationships/image" Target="../media/image57.png"/><Relationship Id="rId47" Type="http://schemas.openxmlformats.org/officeDocument/2006/relationships/image" Target="../media/image6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1.svg"/><Relationship Id="rId29" Type="http://schemas.openxmlformats.org/officeDocument/2006/relationships/image" Target="../media/image44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svg"/><Relationship Id="rId32" Type="http://schemas.openxmlformats.org/officeDocument/2006/relationships/image" Target="../media/image47.png"/><Relationship Id="rId37" Type="http://schemas.openxmlformats.org/officeDocument/2006/relationships/image" Target="../media/image52.png"/><Relationship Id="rId40" Type="http://schemas.openxmlformats.org/officeDocument/2006/relationships/image" Target="../media/image55.png"/><Relationship Id="rId45" Type="http://schemas.openxmlformats.org/officeDocument/2006/relationships/image" Target="../media/image60.sv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svg"/><Relationship Id="rId36" Type="http://schemas.openxmlformats.org/officeDocument/2006/relationships/image" Target="../media/image51.sv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31" Type="http://schemas.openxmlformats.org/officeDocument/2006/relationships/image" Target="../media/image46.svg"/><Relationship Id="rId44" Type="http://schemas.openxmlformats.org/officeDocument/2006/relationships/image" Target="../media/image59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svg"/><Relationship Id="rId22" Type="http://schemas.openxmlformats.org/officeDocument/2006/relationships/image" Target="../media/image37.sv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43" Type="http://schemas.openxmlformats.org/officeDocument/2006/relationships/image" Target="../media/image58.svg"/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12" Type="http://schemas.openxmlformats.org/officeDocument/2006/relationships/image" Target="../media/image27.sv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38" Type="http://schemas.openxmlformats.org/officeDocument/2006/relationships/image" Target="../media/image53.png"/><Relationship Id="rId46" Type="http://schemas.openxmlformats.org/officeDocument/2006/relationships/image" Target="../media/image61.png"/><Relationship Id="rId20" Type="http://schemas.openxmlformats.org/officeDocument/2006/relationships/image" Target="../media/image35.svg"/><Relationship Id="rId41" Type="http://schemas.openxmlformats.org/officeDocument/2006/relationships/image" Target="../media/image5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0721A1C-1CF3-60A3-731E-725A5C6CB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2" y="-183948"/>
            <a:ext cx="9540552" cy="536656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0208" y="653960"/>
            <a:ext cx="4722231" cy="2058116"/>
          </a:xfrm>
          <a:prstGeom prst="rect">
            <a:avLst/>
          </a:prstGeom>
          <a:noFill/>
          <a:ln/>
          <a:effectLst>
            <a:outerShdw blurRad="88900" dist="91581" dir="8760000" algn="bl" rotWithShape="0">
              <a:srgbClr val="000000">
                <a:alpha val="54000"/>
              </a:srgbClr>
            </a:outerShdw>
          </a:effectLst>
        </p:spPr>
        <p:txBody>
          <a:bodyPr wrap="square" lIns="0" tIns="0" rIns="0" bIns="0" rtlCol="0" anchor="t"/>
          <a:lstStyle/>
          <a:p>
            <a:r>
              <a:rPr lang="en-US" sz="4000" dirty="0">
                <a:solidFill>
                  <a:schemeClr val="bg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ДЕНЬ </a:t>
            </a:r>
            <a:endParaRPr lang="en-US" sz="4000" dirty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НЕФТЯНИКА</a:t>
            </a:r>
            <a:endParaRPr lang="en-US" sz="4000" dirty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2026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Text 2"/>
          <p:cNvSpPr/>
          <p:nvPr/>
        </p:nvSpPr>
        <p:spPr>
          <a:xfrm>
            <a:off x="590208" y="3755638"/>
            <a:ext cx="5205928" cy="642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НАБОРЫ ДЛЯ СОТРУДНИКОВ И ПАРТНЁРОВ.</a:t>
            </a:r>
            <a:endParaRPr lang="en-US" sz="2400" dirty="0"/>
          </a:p>
        </p:txBody>
      </p:sp>
      <p:pic>
        <p:nvPicPr>
          <p:cNvPr id="8" name="Picture 2" descr="D:\дизайн\Новая папка\49409\pics\logo_hg_plain.png">
            <a:extLst>
              <a:ext uri="{FF2B5EF4-FFF2-40B4-BE49-F238E27FC236}">
                <a16:creationId xmlns:a16="http://schemas.microsoft.com/office/drawing/2014/main" id="{507713D3-BEAA-0EEE-73B5-5CB619A70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1E5454-ED29-06EB-F54F-DE1F738EB2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1995686"/>
            <a:ext cx="2757656" cy="272931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590208" y="2723382"/>
            <a:ext cx="6066356" cy="574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400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</a:t>
            </a: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ОДАРКИ, КОТОРЫЕ РАБОТАЮТ 
</a:t>
            </a:r>
            <a:r>
              <a:rPr lang="en-US" sz="2400" dirty="0">
                <a:solidFill>
                  <a:srgbClr val="3B39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КАЖДЫЙ ДЕНЬ.</a:t>
            </a:r>
            <a:endParaRPr lang="en-US" sz="2400" dirty="0">
              <a:solidFill>
                <a:srgbClr val="3B39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1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E96EEA-E37E-754E-ADE0-EACA01484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4737882" y="4227937"/>
            <a:ext cx="100570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DECOL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23516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1189" y="4227937"/>
            <a:ext cx="100570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VALLEY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50505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97139" y="1923679"/>
            <a:ext cx="1403835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IMPERIAL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711500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411163"/>
            <a:ext cx="113831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PORTUGAL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39987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«МОНОЛИТ»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Базовая капсула, вдохновленная эстетикой металлов и полезных ископаемых.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Практичные материалы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минималистичный дизайн.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термотрансфер.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 шеврона.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Кружка: деколь.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Футболка: </a:t>
            </a:r>
            <a:r>
              <a:rPr lang="ru-RU" sz="1000" dirty="0" err="1">
                <a:latin typeface="Montserrat" pitchFamily="50" charset="-52"/>
              </a:rPr>
              <a:t>флекстран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1633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B59580-FBEA-23C9-6B4A-FED29DAF4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4511139" y="2355726"/>
            <a:ext cx="996965" cy="54023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ESTORIL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25407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1189" y="4227937"/>
            <a:ext cx="93647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MENTO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7120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343363" y="4227937"/>
            <a:ext cx="93647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RIB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37170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7" y="411163"/>
            <a:ext cx="936477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GYM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16814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«АНТРАЦИТ»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Технологичный сет, отражающий мощь добывающей отрасли.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Сочетание текстур и серого цвета символизирует энергию природных ресурсов.</a:t>
            </a: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Сумка: цифровой трансфер 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Бутылка для воды: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тампопечать.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термотрансфер.</a:t>
            </a:r>
          </a:p>
        </p:txBody>
      </p:sp>
    </p:spTree>
    <p:extLst>
      <p:ext uri="{BB962C8B-B14F-4D97-AF65-F5344CB8AC3E}">
        <p14:creationId xmlns:p14="http://schemas.microsoft.com/office/powerpoint/2010/main" val="1636932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225F5E-DD85-8AC5-B315-75843368FD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04" t="1150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4355977" y="1861768"/>
            <a:ext cx="108049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FORTUNA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50501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1189" y="1390008"/>
            <a:ext cx="129651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ANKARA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351002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131841" y="1059582"/>
            <a:ext cx="1005705" cy="48795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CLICK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46000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27497" y="2192476"/>
            <a:ext cx="97229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NUM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«КОНСТРУКТИВ»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Капсула, подчёркивающая точность инженерной мысли.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Набор фокусируется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на функциональности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системности.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вышивка.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тампопечать.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Футболка: шелкография.</a:t>
            </a:r>
          </a:p>
        </p:txBody>
      </p:sp>
    </p:spTree>
    <p:extLst>
      <p:ext uri="{BB962C8B-B14F-4D97-AF65-F5344CB8AC3E}">
        <p14:creationId xmlns:p14="http://schemas.microsoft.com/office/powerpoint/2010/main" val="2957846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023616-B7A3-3125-1AB1-CC7ED8456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2634942" y="4227934"/>
            <a:ext cx="993797" cy="51050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КРУЖКА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23520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95268" y="3148161"/>
            <a:ext cx="1005705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WAVE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1189" y="2597139"/>
            <a:ext cx="108049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BOSTON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50506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140647" y="1347615"/>
            <a:ext cx="1151434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STREAM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704020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«ВЕКТОР ПРОЧНОСТИ»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Комплексное решение, транслирующее надёжность и структурность.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разработана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для лидеров отрасли машиностроения.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Кружка: сублимация.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 шеврона.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термотрансфер.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Универсальный аккумулятор</a:t>
            </a:r>
            <a:r>
              <a:rPr lang="ru-RU" sz="1000">
                <a:latin typeface="Montserrat" pitchFamily="50" charset="-52"/>
              </a:rPr>
              <a:t>: тампопечать.</a:t>
            </a:r>
            <a:endParaRPr lang="ru-RU" sz="1000" dirty="0">
              <a:latin typeface="Montserrat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9903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F36CF5-D2CD-C3C8-6D3F-C1BAE9948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4442359" y="3583673"/>
            <a:ext cx="107519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BOOSTY 5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37166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21530" y="411511"/>
            <a:ext cx="1584550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BACK TO BLACK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7432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38698" y="4227936"/>
            <a:ext cx="1008486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STELLAR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24728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94064" y="4237660"/>
            <a:ext cx="1469722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TOUCHWRITER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1102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7626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«МЕХАНИКА УСПЕХА»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Функциональная капсула, вдохновленная точностью машиностроения.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Транслирует идею эффективности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профессиональной дисциплины.</a:t>
            </a: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Ежедневник: </a:t>
            </a:r>
          </a:p>
          <a:p>
            <a:r>
              <a:rPr lang="ru-RU" sz="1000" dirty="0">
                <a:latin typeface="Montserrat" pitchFamily="50" charset="-52"/>
              </a:rPr>
              <a:t>тиснение фольгой.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Зонт: термотрансфер.</a:t>
            </a:r>
          </a:p>
        </p:txBody>
      </p:sp>
    </p:spTree>
    <p:extLst>
      <p:ext uri="{BB962C8B-B14F-4D97-AF65-F5344CB8AC3E}">
        <p14:creationId xmlns:p14="http://schemas.microsoft.com/office/powerpoint/2010/main" val="1563835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9CD16F-64EB-5C74-6A97-C4C230EE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3" y="-3"/>
            <a:ext cx="9540553" cy="536656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36655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4292704" y="1455453"/>
            <a:ext cx="1140417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DISCOVER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22100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2242" y="411163"/>
            <a:ext cx="100811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GO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16805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90681" y="511390"/>
            <a:ext cx="100811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SOLAS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24744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123728" y="4219573"/>
            <a:ext cx="1018166" cy="512417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N9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22809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042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«ЭНЕРГИЯ БАЗЫ»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Подборка, символизирующая потенциал добывающих отраслей.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транслирует уверенность, формируя образ надёжного промышленного партнёра.</a:t>
            </a: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Ежедневник: </a:t>
            </a:r>
          </a:p>
          <a:p>
            <a:r>
              <a:rPr lang="ru-RU" sz="1000" dirty="0">
                <a:latin typeface="Montserrat" pitchFamily="50" charset="-52"/>
              </a:rPr>
              <a:t>тиснение.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</a:t>
            </a:r>
          </a:p>
          <a:p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термотрансфер.</a:t>
            </a:r>
            <a:endParaRPr lang="en-US" sz="1000" dirty="0">
              <a:latin typeface="Montserrat" pitchFamily="50" charset="-52"/>
            </a:endParaRPr>
          </a:p>
          <a:p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тампопечать.</a:t>
            </a:r>
          </a:p>
        </p:txBody>
      </p:sp>
    </p:spTree>
    <p:extLst>
      <p:ext uri="{BB962C8B-B14F-4D97-AF65-F5344CB8AC3E}">
        <p14:creationId xmlns:p14="http://schemas.microsoft.com/office/powerpoint/2010/main" val="3982682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13864" y="776522"/>
            <a:ext cx="3861963" cy="2104347"/>
          </a:xfrm>
          <a:prstGeom prst="rect">
            <a:avLst/>
          </a:prstGeom>
          <a:noFill/>
          <a:ln/>
          <a:effectLst>
            <a:outerShdw blurRad="88900" dist="91581" dir="8760000" algn="bl" rotWithShape="0">
              <a:srgbClr val="000000">
                <a:alpha val="54000"/>
              </a:srgbClr>
            </a:outerShdw>
          </a:effectLst>
        </p:spPr>
        <p:txBody>
          <a:bodyPr wrap="square" lIns="0" tIns="0" rIns="0" bIns="0" rtlCol="0" anchor="t"/>
          <a:lstStyle/>
          <a:p>
            <a:r>
              <a:rPr lang="en-US" sz="4153" dirty="0">
                <a:solidFill>
                  <a:srgbClr val="FFFFFF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ДЕНЬ </a:t>
            </a:r>
            <a:endParaRPr lang="en-US" sz="4153" dirty="0"/>
          </a:p>
          <a:p>
            <a:r>
              <a:rPr lang="en-US" sz="4153" dirty="0">
                <a:solidFill>
                  <a:srgbClr val="FFFFFF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НЕФТЯНИКА</a:t>
            </a:r>
            <a:endParaRPr lang="en-US" sz="4153" dirty="0"/>
          </a:p>
          <a:p>
            <a:r>
              <a:rPr lang="en-US" sz="4153" dirty="0">
                <a:solidFill>
                  <a:srgbClr val="FFFFFF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2026</a:t>
            </a:r>
            <a:endParaRPr lang="en-US" sz="4153" dirty="0"/>
          </a:p>
        </p:txBody>
      </p:sp>
      <p:sp>
        <p:nvSpPr>
          <p:cNvPr id="5" name="Text 1"/>
          <p:cNvSpPr/>
          <p:nvPr/>
        </p:nvSpPr>
        <p:spPr>
          <a:xfrm>
            <a:off x="2335443" y="3849814"/>
            <a:ext cx="3036484" cy="498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16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— подарки, которые работают 
</a:t>
            </a:r>
            <a:endParaRPr lang="en-US" sz="1416" dirty="0"/>
          </a:p>
          <a:p>
            <a:r>
              <a:rPr lang="en-US" sz="1416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   каждый день.</a:t>
            </a:r>
            <a:endParaRPr lang="en-US" sz="1416" dirty="0"/>
          </a:p>
        </p:txBody>
      </p:sp>
      <p:sp>
        <p:nvSpPr>
          <p:cNvPr id="6" name="Text 2"/>
          <p:cNvSpPr/>
          <p:nvPr/>
        </p:nvSpPr>
        <p:spPr>
          <a:xfrm>
            <a:off x="713863" y="4570337"/>
            <a:ext cx="3760380" cy="278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16" dirty="0">
                <a:solidFill>
                  <a:srgbClr val="FFFFFF">
                    <a:alpha val="100000"/>
                  </a:srgbClr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Наборы для сотрудников и партнёров.</a:t>
            </a:r>
            <a:endParaRPr lang="en-US" sz="1416" dirty="0"/>
          </a:p>
        </p:txBody>
      </p:sp>
      <p:pic>
        <p:nvPicPr>
          <p:cNvPr id="7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8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9" name="Image 4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10" name="Image 5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11" name="Image 6" descr=" 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35"/>
            <a:ext cx="9143952" cy="5142830"/>
          </a:xfrm>
          <a:prstGeom prst="rect">
            <a:avLst/>
          </a:prstGeom>
        </p:spPr>
      </p:pic>
      <p:pic>
        <p:nvPicPr>
          <p:cNvPr id="12" name="Image 7" descr=" 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4200" y="427008"/>
            <a:ext cx="1247769" cy="666663"/>
          </a:xfrm>
          <a:prstGeom prst="rect">
            <a:avLst/>
          </a:prstGeom>
        </p:spPr>
      </p:pic>
      <p:pic>
        <p:nvPicPr>
          <p:cNvPr id="13" name="Image 8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83069" y="496134"/>
            <a:ext cx="192479" cy="224741"/>
          </a:xfrm>
          <a:prstGeom prst="rect">
            <a:avLst/>
          </a:prstGeom>
        </p:spPr>
      </p:pic>
      <p:pic>
        <p:nvPicPr>
          <p:cNvPr id="14" name="Image 9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07248" y="495960"/>
            <a:ext cx="197009" cy="346399"/>
          </a:xfrm>
          <a:prstGeom prst="rect">
            <a:avLst/>
          </a:prstGeom>
        </p:spPr>
      </p:pic>
      <p:pic>
        <p:nvPicPr>
          <p:cNvPr id="15" name="Image 10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32659" y="501632"/>
            <a:ext cx="192647" cy="314604"/>
          </a:xfrm>
          <a:prstGeom prst="rect">
            <a:avLst/>
          </a:prstGeom>
        </p:spPr>
      </p:pic>
      <p:pic>
        <p:nvPicPr>
          <p:cNvPr id="16" name="Image 11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414106" y="783776"/>
            <a:ext cx="269001" cy="307576"/>
          </a:xfrm>
          <a:prstGeom prst="rect">
            <a:avLst/>
          </a:prstGeom>
        </p:spPr>
      </p:pic>
      <p:pic>
        <p:nvPicPr>
          <p:cNvPr id="17" name="Image 12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706929" y="867776"/>
            <a:ext cx="56552" cy="213528"/>
          </a:xfrm>
          <a:prstGeom prst="rect">
            <a:avLst/>
          </a:prstGeom>
        </p:spPr>
      </p:pic>
      <p:pic>
        <p:nvPicPr>
          <p:cNvPr id="18" name="Image 13" descr=" 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778068" y="496134"/>
            <a:ext cx="332432" cy="590552"/>
          </a:xfrm>
          <a:prstGeom prst="rect">
            <a:avLst/>
          </a:prstGeom>
        </p:spPr>
      </p:pic>
      <p:pic>
        <p:nvPicPr>
          <p:cNvPr id="19" name="Image 14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100426" y="861930"/>
            <a:ext cx="196674" cy="224574"/>
          </a:xfrm>
          <a:prstGeom prst="rect">
            <a:avLst/>
          </a:prstGeom>
        </p:spPr>
      </p:pic>
      <p:pic>
        <p:nvPicPr>
          <p:cNvPr id="20" name="Image 15" descr=" 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364410" y="443067"/>
            <a:ext cx="105722" cy="105426"/>
          </a:xfrm>
          <a:prstGeom prst="rect">
            <a:avLst/>
          </a:prstGeom>
        </p:spPr>
      </p:pic>
      <p:pic>
        <p:nvPicPr>
          <p:cNvPr id="21" name="Image 16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396962" y="473709"/>
            <a:ext cx="13425" cy="13388"/>
          </a:xfrm>
          <a:prstGeom prst="rect">
            <a:avLst/>
          </a:prstGeom>
        </p:spPr>
      </p:pic>
      <p:pic>
        <p:nvPicPr>
          <p:cNvPr id="22" name="Image 17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396962" y="502992"/>
            <a:ext cx="13425" cy="13388"/>
          </a:xfrm>
          <a:prstGeom prst="rect">
            <a:avLst/>
          </a:prstGeom>
        </p:spPr>
      </p:pic>
      <p:pic>
        <p:nvPicPr>
          <p:cNvPr id="23" name="Image 18" descr=" 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420927" y="466793"/>
            <a:ext cx="19543" cy="57106"/>
          </a:xfrm>
          <a:prstGeom prst="rect">
            <a:avLst/>
          </a:prstGeom>
        </p:spPr>
      </p:pic>
      <p:sp>
        <p:nvSpPr>
          <p:cNvPr id="24" name="Text 3"/>
          <p:cNvSpPr/>
          <p:nvPr/>
        </p:nvSpPr>
        <p:spPr>
          <a:xfrm>
            <a:off x="3933762" y="4026003"/>
            <a:ext cx="1527167" cy="2365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dirty="0">
                <a:solidFill>
                  <a:srgbClr val="FFFFFF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+ 7 (800) 200-36-90</a:t>
            </a:r>
            <a:endParaRPr lang="en-US" sz="1200" dirty="0"/>
          </a:p>
        </p:txBody>
      </p:sp>
      <p:pic>
        <p:nvPicPr>
          <p:cNvPr id="25" name="Image 19" descr=" 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960647" y="4026003"/>
            <a:ext cx="1858088" cy="997927"/>
          </a:xfrm>
          <a:prstGeom prst="rect">
            <a:avLst/>
          </a:prstGeom>
        </p:spPr>
      </p:pic>
      <p:pic>
        <p:nvPicPr>
          <p:cNvPr id="26" name="Image 20" descr=" 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067154" y="4278840"/>
            <a:ext cx="1006687" cy="144151"/>
          </a:xfrm>
          <a:prstGeom prst="rect">
            <a:avLst/>
          </a:prstGeom>
        </p:spPr>
      </p:pic>
      <p:pic>
        <p:nvPicPr>
          <p:cNvPr id="27" name="Image 21" descr=" 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067154" y="4519359"/>
            <a:ext cx="209549" cy="204761"/>
          </a:xfrm>
          <a:prstGeom prst="rect">
            <a:avLst/>
          </a:prstGeom>
        </p:spPr>
      </p:pic>
      <p:pic>
        <p:nvPicPr>
          <p:cNvPr id="28" name="Image 22" descr=" 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106761" y="4580993"/>
            <a:ext cx="113785" cy="92143"/>
          </a:xfrm>
          <a:prstGeom prst="rect">
            <a:avLst/>
          </a:prstGeom>
        </p:spPr>
      </p:pic>
      <p:pic>
        <p:nvPicPr>
          <p:cNvPr id="29" name="Image 23" descr=" 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391003" y="4519359"/>
            <a:ext cx="207817" cy="206641"/>
          </a:xfrm>
          <a:prstGeom prst="rect">
            <a:avLst/>
          </a:prstGeom>
        </p:spPr>
      </p:pic>
      <p:pic>
        <p:nvPicPr>
          <p:cNvPr id="30" name="Image 24" descr=" 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428236" y="4584837"/>
            <a:ext cx="133349" cy="84189"/>
          </a:xfrm>
          <a:prstGeom prst="rect">
            <a:avLst/>
          </a:prstGeom>
        </p:spPr>
      </p:pic>
      <p:pic>
        <p:nvPicPr>
          <p:cNvPr id="31" name="Image 25" descr=" 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714852" y="4521240"/>
            <a:ext cx="209549" cy="204761"/>
          </a:xfrm>
          <a:prstGeom prst="rect">
            <a:avLst/>
          </a:prstGeom>
        </p:spPr>
      </p:pic>
      <p:pic>
        <p:nvPicPr>
          <p:cNvPr id="32" name="Image 26" descr=" "/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4744781" y="4572430"/>
            <a:ext cx="149691" cy="102413"/>
          </a:xfrm>
          <a:prstGeom prst="rect">
            <a:avLst/>
          </a:prstGeom>
        </p:spPr>
      </p:pic>
      <p:pic>
        <p:nvPicPr>
          <p:cNvPr id="33" name="Image 27" descr=" "/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4804707" y="4601708"/>
            <a:ext cx="38964" cy="43857"/>
          </a:xfrm>
          <a:prstGeom prst="rect">
            <a:avLst/>
          </a:prstGeom>
        </p:spPr>
      </p:pic>
      <p:pic>
        <p:nvPicPr>
          <p:cNvPr id="34" name="Image 28" descr=" "/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5039675" y="4519359"/>
            <a:ext cx="213073" cy="206641"/>
          </a:xfrm>
          <a:prstGeom prst="rect">
            <a:avLst/>
          </a:prstGeom>
        </p:spPr>
      </p:pic>
      <p:pic>
        <p:nvPicPr>
          <p:cNvPr id="35" name="Image 29" descr=" 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3245810" y="383049"/>
            <a:ext cx="2261725" cy="1421245"/>
          </a:xfrm>
          <a:prstGeom prst="rect">
            <a:avLst/>
          </a:prstGeom>
        </p:spPr>
      </p:pic>
      <p:pic>
        <p:nvPicPr>
          <p:cNvPr id="36" name="Image 30" descr=" 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3220021" y="335"/>
            <a:ext cx="2522735" cy="1343237"/>
          </a:xfrm>
          <a:prstGeom prst="rect">
            <a:avLst/>
          </a:prstGeom>
        </p:spPr>
      </p:pic>
      <p:sp>
        <p:nvSpPr>
          <p:cNvPr id="37" name="Text 4"/>
          <p:cNvSpPr/>
          <p:nvPr/>
        </p:nvSpPr>
        <p:spPr>
          <a:xfrm>
            <a:off x="651951" y="726640"/>
            <a:ext cx="4333945" cy="1119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9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ДЕЛАЕМ ПРИЗНАНИЕ </a:t>
            </a:r>
            <a:r>
              <a:rPr lang="en-US" sz="1690" dirty="0">
                <a:solidFill>
                  <a:srgbClr val="3D3B5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ОСЯЗАЕМЫМ:</a:t>
            </a:r>
            <a:endParaRPr lang="en-US" sz="1690" dirty="0"/>
          </a:p>
          <a:p>
            <a:r>
              <a:rPr lang="en-US" sz="169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endParaRPr lang="en-US" sz="1690" dirty="0"/>
          </a:p>
          <a:p>
            <a:r>
              <a:rPr lang="en-US" sz="169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КАЧЕСТВЕННЫЕ НАБОРЫ ДЛЯ ТЕХ, </a:t>
            </a:r>
            <a:endParaRPr lang="en-US" sz="1690" dirty="0"/>
          </a:p>
          <a:p>
            <a:r>
              <a:rPr lang="en-US" sz="1690" dirty="0">
                <a:solidFill>
                  <a:srgbClr val="FFFFFF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КТО КАЧАЕТ БУДУЩЕЕ СТРАНЫ.</a:t>
            </a:r>
            <a:endParaRPr lang="en-US" sz="1690" dirty="0"/>
          </a:p>
        </p:txBody>
      </p:sp>
    </p:spTree>
    <p:extLst>
      <p:ext uri="{BB962C8B-B14F-4D97-AF65-F5344CB8AC3E}">
        <p14:creationId xmlns:p14="http://schemas.microsoft.com/office/powerpoint/2010/main" val="20621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дизайн\Новая папка\49409\pics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79" b="6279"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611188" y="411163"/>
            <a:ext cx="1008484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FUNKY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21209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31430" y="4227934"/>
            <a:ext cx="1800200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БРЕЛОК-РУЛЕТКА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7305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51920" y="843559"/>
            <a:ext cx="1008484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SNAKE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19603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27984" y="4227934"/>
            <a:ext cx="971972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HENRY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5804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«МАСТЕРСТВО </a:t>
            </a:r>
          </a:p>
          <a:p>
            <a:r>
              <a:rPr lang="ru-RU" sz="1600" b="1" dirty="0">
                <a:latin typeface="Montserrat" pitchFamily="50" charset="-52"/>
              </a:rPr>
              <a:t>В ДЕТАЛЯХ»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Закалено временем. Проверено делом.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Акцент на премиальном металле и долговечности.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 и ручка: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Брелок-рулетка: тампопечать.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pPr algn="l"/>
            <a:r>
              <a:rPr lang="ru-RU" sz="1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Montserrat" panose="00000500000000000000" pitchFamily="2" charset="-52"/>
              </a:rPr>
              <a:t>Бизнес-блокнот: УФ-печать.</a:t>
            </a:r>
          </a:p>
          <a:p>
            <a:br>
              <a:rPr lang="ru-RU" sz="1000" dirty="0"/>
            </a:b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6A4027-E604-8C89-5240-8B3F097A1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0058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3131840" y="2067694"/>
            <a:ext cx="1872208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LIBERTY SANDWICH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25435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691680" y="1347614"/>
            <a:ext cx="100406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FLASH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37178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85900" y="4227935"/>
            <a:ext cx="1080120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BOMBER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349579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411163"/>
            <a:ext cx="100811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FLOCK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33100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«ЭНЕРГИЯ НЕДР»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Свет и энергия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каждой тонне.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Акцент на автономности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безопасности.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Универсальный аккумулятор: гравировка (вскрывает подсветку).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Нож складной: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en-US" sz="1000" dirty="0">
                <a:latin typeface="Montserrat" pitchFamily="50" charset="-52"/>
              </a:rPr>
              <a:t>3D</a:t>
            </a:r>
            <a:r>
              <a:rPr lang="ru-RU" sz="1000" dirty="0">
                <a:latin typeface="Montserrat" pitchFamily="50" charset="-52"/>
              </a:rPr>
              <a:t>-вышивка.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611188" y="4227934"/>
            <a:ext cx="1512540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FACTOR BLACK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40394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131840" y="411163"/>
            <a:ext cx="1008484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PULSE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39001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55976" y="4227934"/>
            <a:ext cx="936104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LED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19341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331640" y="1203599"/>
            <a:ext cx="936476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LUMA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19732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042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«ИНЖЕНЕРНАЯ МЫСЛЬ»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Точность в расчётах. Надёжность в деталях.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Технологичный </a:t>
            </a:r>
            <a:r>
              <a:rPr lang="ru-RU" sz="1000" dirty="0" err="1">
                <a:latin typeface="Montserrat" pitchFamily="50" charset="-52"/>
              </a:rPr>
              <a:t>мерч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Чехол для карт: тиснение серебряной фольгой.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Беспроводная мышь: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en-US" sz="1000" dirty="0">
                <a:latin typeface="Montserrat" pitchFamily="50" charset="-52"/>
              </a:rPr>
              <a:t>Flash-</a:t>
            </a:r>
            <a:r>
              <a:rPr lang="ru-RU" sz="1000" dirty="0">
                <a:latin typeface="Montserrat" pitchFamily="50" charset="-52"/>
              </a:rPr>
              <a:t>карта: гравировка.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8F99DA-BCF4-A6E8-144E-BFBE942E5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72616" y="-31699"/>
            <a:ext cx="10404648" cy="585261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-164554"/>
            <a:ext cx="3131840" cy="598547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611188" y="411163"/>
            <a:ext cx="1368524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ANTARES 260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52100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13573" y="3724225"/>
            <a:ext cx="1189013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REGENT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711380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413573" y="411164"/>
            <a:ext cx="1189013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WARM 210T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744002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4221908"/>
            <a:ext cx="118901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BREEZE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50504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</a:t>
            </a:r>
            <a:r>
              <a:rPr lang="en-US" sz="1600" b="1" dirty="0">
                <a:latin typeface="Montserrat" pitchFamily="50" charset="-52"/>
              </a:rPr>
              <a:t>PRO-</a:t>
            </a:r>
            <a:r>
              <a:rPr lang="ru-RU" sz="1600" b="1" dirty="0">
                <a:latin typeface="Montserrat" pitchFamily="50" charset="-52"/>
              </a:rPr>
              <a:t>ТЕКСТИЛЬ»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Команда, которая двигает горы.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Комфорт и корпоративный стиль на любой площадке.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термотрансфер.</a:t>
            </a:r>
            <a:endParaRPr lang="en-US" sz="1000" dirty="0">
              <a:latin typeface="Montserrat" pitchFamily="50" charset="-52"/>
            </a:endParaRPr>
          </a:p>
          <a:p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Толстовка свитшот: </a:t>
            </a:r>
            <a:r>
              <a:rPr lang="ru-RU" sz="1000" dirty="0" err="1">
                <a:latin typeface="Montserrat" pitchFamily="50" charset="-52"/>
              </a:rPr>
              <a:t>флекстран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Футболка унисекс: </a:t>
            </a:r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вышивка шеврона.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2D41AF-81BA-2CF7-7420-73893650A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1876624" y="4227934"/>
            <a:ext cx="1039192" cy="511870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MUSE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24745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24028" y="3435499"/>
            <a:ext cx="100811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FORCE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40301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1186" y="420837"/>
            <a:ext cx="1008485" cy="494727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LINK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971701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12443" y="1779662"/>
            <a:ext cx="1003573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THERMO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3517</a:t>
            </a:r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_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p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«ЖЕЛЕЗНЫЙ СТАТУС»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Статус, отлитый в металле.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Фокус на технологичности, эксклюзивности и эстетике тяжелого металла.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цифровой трансфер 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 недатированный: УФ-печать.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 шариковая: тампопечать.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34E0F1-B976-7A18-6CE6-C23801FA9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2550281" y="1203598"/>
            <a:ext cx="103919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BLOCK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33900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32042" y="4227934"/>
            <a:ext cx="985064" cy="48912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WATER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40315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999401" y="1972543"/>
            <a:ext cx="931578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N17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38017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411163"/>
            <a:ext cx="931579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ECO 116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16102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4925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«ЭКО-ПРОМЫСЕЛ»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Будущее отрасли —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балансе с природой.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с эко-посылом, демонстрирующая ответственность современной промышленности.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Шоппер: термотрансфер.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Скетчбук</a:t>
            </a:r>
            <a:r>
              <a:rPr lang="ru-RU" sz="1000" dirty="0">
                <a:latin typeface="Montserrat" pitchFamily="50" charset="-52"/>
              </a:rPr>
              <a:t>: шелкография.</a:t>
            </a:r>
            <a:endParaRPr lang="en-US" sz="1000" dirty="0">
              <a:latin typeface="Montserrat" pitchFamily="50" charset="-52"/>
            </a:endParaRPr>
          </a:p>
          <a:p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Бутылка для воды: круговая </a:t>
            </a:r>
          </a:p>
          <a:p>
            <a:r>
              <a:rPr lang="ru-RU" sz="1000" dirty="0">
                <a:latin typeface="Montserrat" pitchFamily="50" charset="-52"/>
              </a:rPr>
              <a:t>УФ-печать.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 шариковая: цифровой трансфер DTF.</a:t>
            </a:r>
          </a:p>
        </p:txBody>
      </p:sp>
    </p:spTree>
    <p:extLst>
      <p:ext uri="{BB962C8B-B14F-4D97-AF65-F5344CB8AC3E}">
        <p14:creationId xmlns:p14="http://schemas.microsoft.com/office/powerpoint/2010/main" val="341630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5C5546-B654-537E-BA2E-39D2E3E2C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8599" y="-157518"/>
            <a:ext cx="9972600" cy="560958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4743129" y="4231633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STRIPE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40005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43130" y="414859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COLIN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52103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633573" y="3907423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THIAM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345457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1563640"/>
            <a:ext cx="100848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SHINE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199013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«ГЛУБИНА РЕСУРСА»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Сверхпрочные материалы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эргономичный дизайн.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Масштаб и мощь добывающей отрасли через тактильные материалы.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термотрансфер.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Нож: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Ветровка унисекс: вышивка шеврона.</a:t>
            </a:r>
          </a:p>
          <a:p>
            <a:endParaRPr lang="ru-RU" sz="1000" dirty="0">
              <a:latin typeface="Montserrat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75676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3B5CC8-608F-FE2E-C0BF-8E406DF92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3494287" y="4227935"/>
            <a:ext cx="984067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TUBE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19334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1189" y="414859"/>
            <a:ext cx="1008484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SAFE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219781" y="4011910"/>
            <a:ext cx="984067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NEO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40403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491509" y="953846"/>
            <a:ext cx="100848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CARBON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33502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7626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«КОД ПРОГРЕССА»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Мерч для ценителей безупречного исполнения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каждой детали.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Для тех, кто проектирует сложные механизмы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управляет цифровым производством.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ВАРИАНТЫ КАСТОМИЗАЦИИ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en-US" sz="1000" dirty="0">
                <a:latin typeface="Montserrat" pitchFamily="50" charset="-52"/>
              </a:rPr>
              <a:t>USB flash-</a:t>
            </a:r>
            <a:r>
              <a:rPr lang="ru-RU" sz="1000" dirty="0">
                <a:latin typeface="Montserrat" pitchFamily="50" charset="-52"/>
              </a:rPr>
              <a:t>карта: тампопечать.</a:t>
            </a:r>
          </a:p>
        </p:txBody>
      </p:sp>
    </p:spTree>
    <p:extLst>
      <p:ext uri="{BB962C8B-B14F-4D97-AF65-F5344CB8AC3E}">
        <p14:creationId xmlns:p14="http://schemas.microsoft.com/office/powerpoint/2010/main" val="3910461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3828</TotalTime>
  <Words>915</Words>
  <Application>Microsoft Office PowerPoint</Application>
  <PresentationFormat>Экран (16:9)</PresentationFormat>
  <Paragraphs>386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Montserrat Regular</vt:lpstr>
      <vt:lpstr>Arial</vt:lpstr>
      <vt:lpstr>Montserrat ExtraBold</vt:lpstr>
      <vt:lpstr>Calibri</vt:lpstr>
      <vt:lpstr>Montserrat Medium</vt:lpstr>
      <vt:lpstr>Montserrat Bold</vt:lpstr>
      <vt:lpstr>Montserrat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Сплав энергии и характера</dc:title>
  <dc:subject>Металлургия, добыча, обработка, машиностроение, угольная отрасль</dc:subject>
  <dc:creator>s1n</dc:creator>
  <cp:keywords>мерч, подарки, сувениры</cp:keywords>
  <cp:lastModifiedBy>PC</cp:lastModifiedBy>
  <cp:revision>78</cp:revision>
  <dcterms:created xsi:type="dcterms:W3CDTF">2026-02-11T08:11:34Z</dcterms:created>
  <dcterms:modified xsi:type="dcterms:W3CDTF">2026-07-31T08:41:47Z</dcterms:modified>
</cp:coreProperties>
</file>